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5"/>
  </p:notesMasterIdLst>
  <p:handoutMasterIdLst>
    <p:handoutMasterId r:id="rId66"/>
  </p:handoutMasterIdLst>
  <p:sldIdLst>
    <p:sldId id="4475" r:id="rId5"/>
    <p:sldId id="4623" r:id="rId6"/>
    <p:sldId id="4512" r:id="rId7"/>
    <p:sldId id="289" r:id="rId8"/>
    <p:sldId id="4701" r:id="rId9"/>
    <p:sldId id="4580" r:id="rId10"/>
    <p:sldId id="4699" r:id="rId11"/>
    <p:sldId id="4584" r:id="rId12"/>
    <p:sldId id="4579" r:id="rId13"/>
    <p:sldId id="4585" r:id="rId14"/>
    <p:sldId id="4581" r:id="rId15"/>
    <p:sldId id="4562" r:id="rId16"/>
    <p:sldId id="4582" r:id="rId17"/>
    <p:sldId id="4563" r:id="rId18"/>
    <p:sldId id="4564" r:id="rId19"/>
    <p:sldId id="4583" r:id="rId20"/>
    <p:sldId id="4574" r:id="rId21"/>
    <p:sldId id="4632" r:id="rId22"/>
    <p:sldId id="4588" r:id="rId23"/>
    <p:sldId id="4590" r:id="rId24"/>
    <p:sldId id="4589" r:id="rId25"/>
    <p:sldId id="4633" r:id="rId26"/>
    <p:sldId id="4592" r:id="rId27"/>
    <p:sldId id="4591" r:id="rId28"/>
    <p:sldId id="4593" r:id="rId29"/>
    <p:sldId id="4594" r:id="rId30"/>
    <p:sldId id="4624" r:id="rId31"/>
    <p:sldId id="4628" r:id="rId32"/>
    <p:sldId id="4617" r:id="rId33"/>
    <p:sldId id="4640" r:id="rId34"/>
    <p:sldId id="4595" r:id="rId35"/>
    <p:sldId id="4634" r:id="rId36"/>
    <p:sldId id="4618" r:id="rId37"/>
    <p:sldId id="4626" r:id="rId38"/>
    <p:sldId id="4627" r:id="rId39"/>
    <p:sldId id="4636" r:id="rId40"/>
    <p:sldId id="4629" r:id="rId41"/>
    <p:sldId id="4637" r:id="rId42"/>
    <p:sldId id="4598" r:id="rId43"/>
    <p:sldId id="4599" r:id="rId44"/>
    <p:sldId id="4601" r:id="rId45"/>
    <p:sldId id="4602" r:id="rId46"/>
    <p:sldId id="4600" r:id="rId47"/>
    <p:sldId id="4641" r:id="rId48"/>
    <p:sldId id="4619" r:id="rId49"/>
    <p:sldId id="4569" r:id="rId50"/>
    <p:sldId id="4648" r:id="rId51"/>
    <p:sldId id="4647" r:id="rId52"/>
    <p:sldId id="4649" r:id="rId53"/>
    <p:sldId id="4651" r:id="rId54"/>
    <p:sldId id="4650" r:id="rId55"/>
    <p:sldId id="4652" r:id="rId56"/>
    <p:sldId id="4570" r:id="rId57"/>
    <p:sldId id="4571" r:id="rId58"/>
    <p:sldId id="4700" r:id="rId59"/>
    <p:sldId id="4586" r:id="rId60"/>
    <p:sldId id="4603" r:id="rId61"/>
    <p:sldId id="4698" r:id="rId62"/>
    <p:sldId id="4620" r:id="rId63"/>
    <p:sldId id="4697" r:id="rId6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77" d="100"/>
          <a:sy n="77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4/18/2023 2:48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aka.ms/MultiLanguageReportVide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727467"/>
            <a:ext cx="11053773" cy="11695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Presentation for Partner Voice – April 12, 2023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BFEA5-8C6C-1BC9-CD3A-8CA52732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75" y="5277509"/>
            <a:ext cx="4009327" cy="1395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  <a:p>
            <a:pPr lvl="1"/>
            <a:r>
              <a:rPr lang="en-US" dirty="0"/>
              <a:t>Current version (v2.1) only supports one locale per language</a:t>
            </a:r>
          </a:p>
          <a:p>
            <a:pPr lvl="1"/>
            <a:r>
              <a:rPr lang="en-US" dirty="0"/>
              <a:t>Upcoming version (v2.2) adds support for multiple locales with same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0DBC5-2140-1176-B904-4D9BC628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40"/>
          <a:stretch/>
        </p:blipFill>
        <p:spPr>
          <a:xfrm>
            <a:off x="1323516" y="3322168"/>
            <a:ext cx="7983020" cy="33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01369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BI supports adding metadata translations to dataset objects</a:t>
            </a:r>
          </a:p>
          <a:p>
            <a:pPr lvl="1"/>
            <a:r>
              <a:rPr lang="en-US" dirty="0"/>
              <a:t>Enhancing Power BI datasets with metadata translations represents first step in localization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4D4A2-CABD-2E2D-9CB1-B356B81A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4" y="5523202"/>
            <a:ext cx="3679307" cy="12808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29867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B5DF4A-1D32-7429-B01E-DD88C5114F3B}"/>
              </a:ext>
            </a:extLst>
          </p:cNvPr>
          <p:cNvSpPr/>
          <p:nvPr/>
        </p:nvSpPr>
        <p:spPr bwMode="auto">
          <a:xfrm>
            <a:off x="781649" y="3607559"/>
            <a:ext cx="10163935" cy="2804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Definition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Default Language = en-US</a:t>
            </a:r>
            <a:endParaRPr lang="en-US" sz="20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0AB2D-9D74-C3F5-243D-94A517F9A730}"/>
              </a:ext>
            </a:extLst>
          </p:cNvPr>
          <p:cNvSpPr/>
          <p:nvPr/>
        </p:nvSpPr>
        <p:spPr bwMode="auto">
          <a:xfrm>
            <a:off x="4073029" y="4371325"/>
            <a:ext cx="6442571" cy="185751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E79AA7-1765-E2B2-DEFE-B8C8470AC247}"/>
              </a:ext>
            </a:extLst>
          </p:cNvPr>
          <p:cNvSpPr/>
          <p:nvPr/>
        </p:nvSpPr>
        <p:spPr bwMode="auto">
          <a:xfrm>
            <a:off x="1279467" y="4371325"/>
            <a:ext cx="2489894" cy="185751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Objects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9A672-9C0B-A1DD-1795-ABBD235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Metadata Translations to a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7EF836-CB92-8BA0-F443-98401A25F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769715"/>
          </a:xfrm>
        </p:spPr>
        <p:txBody>
          <a:bodyPr/>
          <a:lstStyle/>
          <a:p>
            <a:r>
              <a:rPr lang="en-US" dirty="0"/>
              <a:t>Dataset objects have names</a:t>
            </a:r>
          </a:p>
          <a:p>
            <a:pPr lvl="1"/>
            <a:r>
              <a:rPr lang="en-US" dirty="0"/>
              <a:t>Dataset object names created using default language</a:t>
            </a:r>
          </a:p>
          <a:p>
            <a:pPr lvl="1"/>
            <a:r>
              <a:rPr lang="en-US" dirty="0"/>
              <a:t>Dataset objects can be extended by adding metadata translations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8CB39-3FAE-A188-25F9-6FDB3FF3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43" y="4884596"/>
            <a:ext cx="2171700" cy="120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820DB-F1C1-6474-83D7-E944488A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31" y="4884596"/>
            <a:ext cx="60293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3851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9453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81617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581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C04F-DFCB-7F35-3AC2-0092C0EF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Video Playlist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5B3A3-822D-3D98-79D9-BD957A329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Building Multi-language Reports for Power BI in 2023</a:t>
            </a:r>
          </a:p>
          <a:p>
            <a:pPr lvl="1"/>
            <a:r>
              <a:rPr lang="en-US" dirty="0">
                <a:hlinkClick r:id="rId2"/>
              </a:rPr>
              <a:t>https://aka.ms/MultiLanguageReportVideos</a:t>
            </a:r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1AB6A-979A-521D-A117-67902DB3DCBF}"/>
              </a:ext>
            </a:extLst>
          </p:cNvPr>
          <p:cNvGrpSpPr/>
          <p:nvPr/>
        </p:nvGrpSpPr>
        <p:grpSpPr>
          <a:xfrm>
            <a:off x="659277" y="2515088"/>
            <a:ext cx="10931919" cy="2277856"/>
            <a:chOff x="1181791" y="2373574"/>
            <a:chExt cx="10931919" cy="2277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7E1498-7F6B-3920-893F-E2C48D81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791" y="2373574"/>
              <a:ext cx="6202984" cy="2247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8655C9-3F82-E4D3-5F16-0CB0ACBBB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" t="7024"/>
            <a:stretch/>
          </p:blipFill>
          <p:spPr>
            <a:xfrm>
              <a:off x="7392074" y="2940458"/>
              <a:ext cx="4721636" cy="1710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775186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user context containing </a:t>
            </a:r>
            <a:r>
              <a:rPr lang="en-US" sz="2000" b="1" dirty="0">
                <a:solidFill>
                  <a:srgbClr val="920000"/>
                </a:solidFill>
              </a:rPr>
              <a:t>specific language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specific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19447"/>
              </p:ext>
            </p:extLst>
          </p:nvPr>
        </p:nvGraphicFramePr>
        <p:xfrm>
          <a:off x="1355715" y="4208206"/>
          <a:ext cx="4015965" cy="247935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2944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-US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-GB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English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Great Britton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534968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fr-CH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French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Switzerland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1758401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757697"/>
            <a:ext cx="11053773" cy="313932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Thanks for Watching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92AD-7322-8BA0-AD19-46562F30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/>
              <a:t>Metadata Translations Loading </a:t>
            </a:r>
            <a:r>
              <a:rPr lang="en-US" dirty="0"/>
              <a:t>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C8BB-A82E-E0CD-4142-337802670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70838"/>
          </a:xfrm>
        </p:spPr>
        <p:txBody>
          <a:bodyPr/>
          <a:lstStyle/>
          <a:p>
            <a:r>
              <a:rPr lang="en-US" dirty="0"/>
              <a:t>Think about a scenario involving multiple locales for same secondary language</a:t>
            </a:r>
          </a:p>
          <a:p>
            <a:pPr lvl="1"/>
            <a:r>
              <a:rPr lang="en-US" dirty="0"/>
              <a:t>Dataset supports metadata translations for default of </a:t>
            </a:r>
            <a:r>
              <a:rPr lang="en-US" sz="1800" b="1" dirty="0" err="1">
                <a:solidFill>
                  <a:srgbClr val="920000"/>
                </a:solidFill>
              </a:rPr>
              <a:t>en</a:t>
            </a:r>
            <a:r>
              <a:rPr lang="en-US" sz="18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 and secondary language of </a:t>
            </a:r>
            <a:r>
              <a:rPr lang="en-US" sz="1800" b="1" dirty="0" err="1">
                <a:solidFill>
                  <a:srgbClr val="920000"/>
                </a:solidFill>
              </a:rPr>
              <a:t>fr</a:t>
            </a:r>
            <a:r>
              <a:rPr lang="en-US" sz="1800" b="1" dirty="0">
                <a:solidFill>
                  <a:srgbClr val="920000"/>
                </a:solidFill>
              </a:rPr>
              <a:t>-FR</a:t>
            </a:r>
            <a:endParaRPr lang="en-US" dirty="0"/>
          </a:p>
          <a:p>
            <a:pPr lvl="1"/>
            <a:r>
              <a:rPr lang="en-US" dirty="0"/>
              <a:t>User opens report which loads with </a:t>
            </a:r>
            <a:r>
              <a:rPr lang="en-US" sz="1800" b="1" dirty="0" err="1">
                <a:solidFill>
                  <a:srgbClr val="920000"/>
                </a:solidFill>
              </a:rPr>
              <a:t>UserCulture</a:t>
            </a:r>
            <a:r>
              <a:rPr lang="en-US" dirty="0"/>
              <a:t> of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 </a:t>
            </a:r>
          </a:p>
          <a:p>
            <a:pPr lvl="1"/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  <a:r>
              <a:rPr lang="en-US" dirty="0"/>
              <a:t>: Should Power BI load translations for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 BI has had a problem with predictable metadata loading behavior</a:t>
            </a:r>
          </a:p>
          <a:p>
            <a:pPr lvl="1"/>
            <a:r>
              <a:rPr lang="en-US" dirty="0"/>
              <a:t>Translation loading behavior for measures has been different than for tables and columns</a:t>
            </a:r>
          </a:p>
          <a:p>
            <a:pPr lvl="1"/>
            <a:endParaRPr lang="en-US" dirty="0"/>
          </a:p>
          <a:p>
            <a:r>
              <a:rPr lang="en-US" dirty="0"/>
              <a:t>Moving forward, measure loading behavior will be modified to match tables &amp; columns</a:t>
            </a:r>
          </a:p>
          <a:p>
            <a:pPr lvl="1"/>
            <a:r>
              <a:rPr lang="en-US" dirty="0"/>
              <a:t>Power BI will load metadata translations only when there’s exact match for </a:t>
            </a:r>
            <a:r>
              <a:rPr lang="en-US" sz="1800" b="1" dirty="0">
                <a:solidFill>
                  <a:srgbClr val="920000"/>
                </a:solidFill>
              </a:rPr>
              <a:t>language </a:t>
            </a:r>
            <a:r>
              <a:rPr lang="en-US" sz="1600" b="1" dirty="0"/>
              <a:t>AND</a:t>
            </a:r>
            <a:r>
              <a:rPr lang="en-US" sz="1800" b="1" dirty="0">
                <a:solidFill>
                  <a:srgbClr val="920000"/>
                </a:solidFill>
              </a:rPr>
              <a:t>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You must supply metadata translations separately for </a:t>
            </a:r>
            <a:r>
              <a:rPr lang="en-US" sz="1800" b="1" dirty="0">
                <a:solidFill>
                  <a:srgbClr val="920000"/>
                </a:solidFill>
              </a:rPr>
              <a:t>fr-FR, 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 </a:t>
            </a:r>
            <a:r>
              <a:rPr lang="en-US" dirty="0"/>
              <a:t>to support all locales</a:t>
            </a:r>
          </a:p>
          <a:p>
            <a:pPr lvl="1"/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C6C619C-1B38-ABDD-7CC6-9A8EA3BF78B8}"/>
              </a:ext>
            </a:extLst>
          </p:cNvPr>
          <p:cNvSpPr/>
          <p:nvPr/>
        </p:nvSpPr>
        <p:spPr bwMode="auto">
          <a:xfrm flipH="1">
            <a:off x="3058905" y="3198949"/>
            <a:ext cx="3465476" cy="467796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Which Translations Should be Loaded?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42C784-4AF3-3A24-FEA1-8FBE34DCD97B}"/>
              </a:ext>
            </a:extLst>
          </p:cNvPr>
          <p:cNvSpPr/>
          <p:nvPr/>
        </p:nvSpPr>
        <p:spPr>
          <a:xfrm>
            <a:off x="6596704" y="2946487"/>
            <a:ext cx="1692213" cy="9514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C4DF5-B1FB-6424-163D-8843B35FBBA3}"/>
              </a:ext>
            </a:extLst>
          </p:cNvPr>
          <p:cNvSpPr/>
          <p:nvPr/>
        </p:nvSpPr>
        <p:spPr bwMode="auto">
          <a:xfrm>
            <a:off x="6689768" y="3228745"/>
            <a:ext cx="1405017" cy="5617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Translations:</a:t>
            </a:r>
          </a:p>
          <a:p>
            <a:pPr marL="171450" indent="-1714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b="1" noProof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en-US </a:t>
            </a:r>
            <a:r>
              <a:rPr lang="en-US" sz="900" noProof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(default)</a:t>
            </a:r>
            <a:endParaRPr lang="en-US" sz="1000" b="1" noProof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171450" indent="-1714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b="1" noProof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fr-FR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69E0C-B310-9811-5395-FE6F0C984104}"/>
              </a:ext>
            </a:extLst>
          </p:cNvPr>
          <p:cNvSpPr/>
          <p:nvPr/>
        </p:nvSpPr>
        <p:spPr>
          <a:xfrm>
            <a:off x="1333937" y="3144587"/>
            <a:ext cx="1625678" cy="6003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Ins="182880" rtlCol="0" anchor="t"/>
          <a:lstStyle/>
          <a:p>
            <a:pPr algn="ctr">
              <a:spcAft>
                <a:spcPts val="200"/>
              </a:spcAft>
            </a:pPr>
            <a:r>
              <a:rPr lang="en-US" sz="1200" b="1" dirty="0">
                <a:solidFill>
                  <a:schemeClr val="tx1"/>
                </a:solidFill>
              </a:rPr>
              <a:t>Browser</a:t>
            </a:r>
          </a:p>
          <a:p>
            <a:pPr algn="r">
              <a:spcBef>
                <a:spcPts val="600"/>
              </a:spcBef>
            </a:pPr>
            <a:r>
              <a:rPr lang="en-US" sz="1000" i="1" dirty="0">
                <a:solidFill>
                  <a:schemeClr val="tx1"/>
                </a:solidFill>
              </a:rPr>
              <a:t>Accept-Language</a:t>
            </a:r>
            <a:r>
              <a:rPr lang="en-US" sz="1000" b="1" i="1" dirty="0">
                <a:solidFill>
                  <a:schemeClr val="tx1"/>
                </a:solidFill>
              </a:rPr>
              <a:t>: fr-CA</a:t>
            </a:r>
            <a:endParaRPr lang="en-US" sz="900" i="1" dirty="0">
              <a:solidFill>
                <a:schemeClr val="tx1"/>
              </a:solidFill>
            </a:endParaRPr>
          </a:p>
        </p:txBody>
      </p:sp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800AA875-FDCF-918A-3A99-C038C474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506" y="3168035"/>
            <a:ext cx="377318" cy="3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6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Multiple locale identifiers for same language (</a:t>
            </a:r>
            <a:r>
              <a:rPr lang="en-US" sz="16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, </a:t>
            </a:r>
            <a:r>
              <a:rPr lang="en-US" sz="1600" b="1" dirty="0">
                <a:solidFill>
                  <a:srgbClr val="920000"/>
                </a:solidFill>
              </a:rPr>
              <a:t>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) should be split out separately</a:t>
            </a:r>
          </a:p>
          <a:p>
            <a:pPr lvl="1"/>
            <a:r>
              <a:rPr lang="en-US" dirty="0"/>
              <a:t>Pattern falls back on the default language (</a:t>
            </a:r>
            <a:r>
              <a:rPr lang="en-US" sz="1600" b="1" dirty="0" err="1">
                <a:solidFill>
                  <a:srgbClr val="920000"/>
                </a:solidFill>
              </a:rPr>
              <a:t>en</a:t>
            </a:r>
            <a:r>
              <a:rPr lang="en-US" sz="16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) when there is no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7BFC-FBBB-569D-D62F-BFFE20AA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81" y="2969883"/>
            <a:ext cx="426720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7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23985</TotalTime>
  <Words>2991</Words>
  <Application>Microsoft Office PowerPoint</Application>
  <PresentationFormat>Custom</PresentationFormat>
  <Paragraphs>533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Presentation for Partner Voice – April 12, 2023 Building Multi-language Reports for Power BI in 2023</vt:lpstr>
      <vt:lpstr>Agenda</vt:lpstr>
      <vt:lpstr>Building Multi-language Reports in Power BI</vt:lpstr>
      <vt:lpstr>Power BI Support for Metadata Translations</vt:lpstr>
      <vt:lpstr>Adding Metadata Translations to a Dataset</vt:lpstr>
      <vt:lpstr>Power BI Reports Load with Language and Locale of User</vt:lpstr>
      <vt:lpstr>Understanding Metadata Translations Loading Behavior</vt:lpstr>
      <vt:lpstr>Implementing Dynamic Translations with USERCULTURE</vt:lpstr>
      <vt:lpstr>Multi-language Report Live Demo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Agenda</vt:lpstr>
      <vt:lpstr>Working with Metadata Translations</vt:lpstr>
      <vt:lpstr>Translations Builder 2.x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Agenda</vt:lpstr>
      <vt:lpstr>Generating Machine Translations</vt:lpstr>
      <vt:lpstr>Configuring Support for Azure Translator Service</vt:lpstr>
      <vt:lpstr>Commands to Generate Machine Translations</vt:lpstr>
      <vt:lpstr>Agenda</vt:lpstr>
      <vt:lpstr>Implementing Report Label Translations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Agenda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Agenda</vt:lpstr>
      <vt:lpstr>Guidance Document</vt:lpstr>
      <vt:lpstr>Try Out Our New Hands-on Lab Exercises</vt:lpstr>
      <vt:lpstr>Youtube Video Playlist</vt:lpstr>
      <vt:lpstr>Summary</vt:lpstr>
      <vt:lpstr>  Building Multi-language Reports for Power BI in 2023  Thanks for Watching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285</cp:revision>
  <cp:lastPrinted>2019-05-02T20:11:39Z</cp:lastPrinted>
  <dcterms:created xsi:type="dcterms:W3CDTF">2018-09-21T01:16:59Z</dcterms:created>
  <dcterms:modified xsi:type="dcterms:W3CDTF">2023-04-18T21:24:31Z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